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3" r:id="rId1"/>
  </p:sldMasterIdLst>
  <p:notesMasterIdLst>
    <p:notesMasterId r:id="rId8"/>
  </p:notesMasterIdLst>
  <p:handoutMasterIdLst>
    <p:handoutMasterId r:id="rId9"/>
  </p:handoutMasterIdLst>
  <p:sldIdLst>
    <p:sldId id="257" r:id="rId2"/>
    <p:sldId id="348" r:id="rId3"/>
    <p:sldId id="350" r:id="rId4"/>
    <p:sldId id="351" r:id="rId5"/>
    <p:sldId id="352" r:id="rId6"/>
    <p:sldId id="353" r:id="rId7"/>
  </p:sldIdLst>
  <p:sldSz cx="9906000" cy="6858000" type="A4"/>
  <p:notesSz cx="6735763" cy="9866313"/>
  <p:defaultTextStyle>
    <a:defPPr>
      <a:defRPr lang="ko-KR"/>
    </a:defPPr>
    <a:lvl1pPr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1pPr>
    <a:lvl2pPr marL="33627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2pPr>
    <a:lvl3pPr marL="67254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3pPr>
    <a:lvl4pPr marL="100881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4pPr>
    <a:lvl5pPr marL="134508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5pPr>
    <a:lvl6pPr marL="1681353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6pPr>
    <a:lvl7pPr marL="201762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7pPr>
    <a:lvl8pPr marL="235389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8pPr>
    <a:lvl9pPr marL="2690165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180">
          <p15:clr>
            <a:srgbClr val="A4A3A4"/>
          </p15:clr>
        </p15:guide>
        <p15:guide id="2" pos="598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09" userDrawn="1">
          <p15:clr>
            <a:srgbClr val="A4A3A4"/>
          </p15:clr>
        </p15:guide>
        <p15:guide id="2" pos="212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336699"/>
    <a:srgbClr val="E2D9B6"/>
    <a:srgbClr val="EAEAEA"/>
    <a:srgbClr val="003366"/>
    <a:srgbClr val="FF9933"/>
    <a:srgbClr val="DDDDDD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7292A2E-F333-43FB-9621-5CBBE7FDCDCB}" styleName="淡色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淡色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中間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中間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202B0CA-FC54-4496-8BCA-5EF66A818D29}" styleName="濃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淡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淡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C083E6E3-FA7D-4D7B-A595-EF9225AFEA82}" styleName="淡色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93D81CF-94F2-401A-BA57-92F5A7B2D0C5}" styleName="中間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淡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中間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淡色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中間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64" autoAdjust="0"/>
    <p:restoredTop sz="99628" autoAdjust="0"/>
  </p:normalViewPr>
  <p:slideViewPr>
    <p:cSldViewPr>
      <p:cViewPr varScale="1">
        <p:scale>
          <a:sx n="82" d="100"/>
          <a:sy n="82" d="100"/>
        </p:scale>
        <p:origin x="-259" y="-82"/>
      </p:cViewPr>
      <p:guideLst>
        <p:guide orient="horz" pos="4180"/>
        <p:guide pos="5984"/>
      </p:guideLst>
    </p:cSldViewPr>
  </p:slideViewPr>
  <p:outlineViewPr>
    <p:cViewPr>
      <p:scale>
        <a:sx n="33" d="100"/>
        <a:sy n="33" d="100"/>
      </p:scale>
      <p:origin x="0" y="43987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5678"/>
    </p:cViewPr>
  </p:sorterViewPr>
  <p:notesViewPr>
    <p:cSldViewPr>
      <p:cViewPr varScale="1">
        <p:scale>
          <a:sx n="91" d="100"/>
          <a:sy n="91" d="100"/>
        </p:scale>
        <p:origin x="-2772" y="-102"/>
      </p:cViewPr>
      <p:guideLst>
        <p:guide orient="horz" pos="3109"/>
        <p:guide pos="212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9755" y="9376069"/>
            <a:ext cx="2916019" cy="490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585" tIns="47295" rIns="94585" bIns="47295" numCol="1" anchor="b" anchorCtr="0" compatLnSpc="1">
            <a:prstTxWarp prst="textNoShape">
              <a:avLst/>
            </a:prstTxWarp>
          </a:bodyPr>
          <a:lstStyle>
            <a:lvl1pPr algn="r" defTabSz="946390">
              <a:defRPr kumimoji="1" sz="1100" smtClean="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434E4037-DC3D-481B-8B35-43134549800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356961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" y="4"/>
            <a:ext cx="2916019" cy="49025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4585" tIns="47295" rIns="94585" bIns="47295" numCol="1" anchor="ctr" anchorCtr="0" compatLnSpc="1">
            <a:prstTxWarp prst="textNoShape">
              <a:avLst/>
            </a:prstTxWarp>
          </a:bodyPr>
          <a:lstStyle>
            <a:lvl1pPr algn="l" defTabSz="946390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9755" y="4"/>
            <a:ext cx="2916019" cy="49025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4585" tIns="47295" rIns="94585" bIns="47295" numCol="1" anchor="ctr" anchorCtr="0" compatLnSpc="1">
            <a:prstTxWarp prst="textNoShape">
              <a:avLst/>
            </a:prstTxWarp>
          </a:bodyPr>
          <a:lstStyle>
            <a:lvl1pPr algn="r" defTabSz="946390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95325" y="739775"/>
            <a:ext cx="5345113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9208" y="4686509"/>
            <a:ext cx="4937350" cy="4441374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4585" tIns="47295" rIns="94585" bIns="4729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2 レベル</a:t>
            </a:r>
          </a:p>
          <a:p>
            <a:pPr lvl="2"/>
            <a:r>
              <a:rPr lang="ja-JP" altLang="en-US" noProof="0" smtClean="0"/>
              <a:t>第 3 レベル</a:t>
            </a:r>
          </a:p>
          <a:p>
            <a:pPr lvl="3"/>
            <a:r>
              <a:rPr lang="ja-JP" altLang="en-US" noProof="0" smtClean="0"/>
              <a:t>第 4 レベル</a:t>
            </a:r>
          </a:p>
          <a:p>
            <a:pPr lvl="4"/>
            <a:r>
              <a:rPr lang="ja-JP" altLang="en-US" noProof="0" smtClean="0"/>
              <a:t>第 5 レベル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" y="9376069"/>
            <a:ext cx="2916019" cy="49025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4585" tIns="47295" rIns="94585" bIns="47295" numCol="1" anchor="b" anchorCtr="0" compatLnSpc="1">
            <a:prstTxWarp prst="textNoShape">
              <a:avLst/>
            </a:prstTxWarp>
          </a:bodyPr>
          <a:lstStyle>
            <a:lvl1pPr algn="l" defTabSz="946390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9755" y="9376069"/>
            <a:ext cx="2916019" cy="49025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4585" tIns="47295" rIns="94585" bIns="47295" numCol="1" anchor="b" anchorCtr="0" compatLnSpc="1">
            <a:prstTxWarp prst="textNoShape">
              <a:avLst/>
            </a:prstTxWarp>
          </a:bodyPr>
          <a:lstStyle>
            <a:lvl1pPr algn="r" defTabSz="946390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fld id="{7743D88F-1C60-4A18-8316-3E48C67658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26096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1pPr>
    <a:lvl2pPr marL="33627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2pPr>
    <a:lvl3pPr marL="67254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3pPr>
    <a:lvl4pPr marL="100881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4pPr>
    <a:lvl5pPr marL="134508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5pPr>
    <a:lvl6pPr marL="1681353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6pPr>
    <a:lvl7pPr marL="201762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7pPr>
    <a:lvl8pPr marL="235389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8pPr>
    <a:lvl9pPr marL="2690165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88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792760" y="5134039"/>
            <a:ext cx="6912767" cy="375677"/>
          </a:xfrm>
          <a:ln w="12700" cap="sq">
            <a:headEnd type="none" w="sm" len="sm"/>
            <a:tailEnd type="none" w="sm" len="sm"/>
          </a:ln>
        </p:spPr>
        <p:txBody>
          <a:bodyPr wrap="square" lIns="67245" rIns="67245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buFont typeface="平成明朝" pitchFamily="17" charset="-128"/>
              <a:buNone/>
              <a:defRPr sz="200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 smtClean="0"/>
              <a:t>マスター サブタイトルの書式設定</a:t>
            </a:r>
            <a:endParaRPr lang="ja-JP" altLang="en-US" dirty="0"/>
          </a:p>
        </p:txBody>
      </p:sp>
      <p:pic>
        <p:nvPicPr>
          <p:cNvPr id="5" name="Picture 2" descr="本法人の設立が承認されました。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5" y="1968470"/>
            <a:ext cx="2646293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6"/>
          <p:cNvSpPr txBox="1">
            <a:spLocks noChangeArrowheads="1"/>
          </p:cNvSpPr>
          <p:nvPr userDrawn="1"/>
        </p:nvSpPr>
        <p:spPr bwMode="auto">
          <a:xfrm>
            <a:off x="2798084" y="5707166"/>
            <a:ext cx="6912767" cy="31412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67245" tIns="33622" rIns="67245" bIns="33622" numCol="1" anchor="t" anchorCtr="0" compatLnSpc="1">
            <a:prstTxWarp prst="textNoShape">
              <a:avLst/>
            </a:prstTxWarp>
            <a:spAutoFit/>
          </a:bodyPr>
          <a:lstStyle>
            <a:lvl1pPr marL="0" indent="0" algn="l" defTabSz="972616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平成明朝" pitchFamily="17" charset="-128"/>
              <a:buNone/>
              <a:tabLst>
                <a:tab pos="775291" algn="l"/>
              </a:tabLst>
              <a:defRPr kumimoji="1" sz="2400" b="0" i="0" baseline="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itchFamily="50" charset="-128"/>
              </a:defRPr>
            </a:lvl1pPr>
            <a:lvl2pPr marL="533400" indent="-177800" algn="l" defTabSz="972616" rtl="0" eaLnBrk="1" fontAlgn="base" hangingPunct="1">
              <a:spcBef>
                <a:spcPct val="35000"/>
              </a:spcBef>
              <a:spcAft>
                <a:spcPct val="0"/>
              </a:spcAft>
              <a:buClr>
                <a:schemeClr val="bg1"/>
              </a:buClr>
              <a:buSzPct val="75000"/>
              <a:buFont typeface="ヒラギノ角ゴ ProN W3"/>
              <a:buChar char="▶"/>
              <a:tabLst>
                <a:tab pos="533400" algn="l"/>
              </a:tabLst>
              <a:defRPr kumimoji="1" sz="18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2pPr>
            <a:lvl3pPr marL="622300" indent="-88900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2"/>
              <a:buChar char=""/>
              <a:tabLst>
                <a:tab pos="622300" algn="l"/>
              </a:tabLst>
              <a:defRPr kumimoji="1" sz="15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3pPr>
            <a:lvl4pPr marL="923925" indent="-200025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3"/>
              </a:buClr>
              <a:buFont typeface="Wingdings" charset="2"/>
              <a:buChar char="u"/>
              <a:tabLst>
                <a:tab pos="924744" algn="l"/>
              </a:tabLst>
              <a:defRPr kumimoji="1" sz="13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4pPr>
            <a:lvl5pPr marL="990130" indent="0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990130" algn="l"/>
              </a:tabLst>
              <a:defRPr kumimoji="1" sz="12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5pPr>
            <a:lvl6pPr marL="2322369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6pPr>
            <a:lvl7pPr marL="2658640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7pPr>
            <a:lvl8pPr marL="2994910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8pPr>
            <a:lvl9pPr marL="3331181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9pPr>
          </a:lstStyle>
          <a:p>
            <a:pPr algn="r" latinLnBrk="0"/>
            <a:r>
              <a:rPr lang="ja-JP" altLang="en-US" sz="1600" kern="0" dirty="0" smtClean="0"/>
              <a:t>一般社団法人オープン＆ビッグデータ活用・地方創生推進機構</a:t>
            </a:r>
            <a:r>
              <a:rPr lang="ja-JP" altLang="en-US" sz="1600" kern="0" baseline="0" dirty="0" smtClean="0"/>
              <a:t> 事務局</a:t>
            </a:r>
            <a:endParaRPr lang="ja-JP" altLang="en-US" sz="1600" kern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2">
                    <a:lumMod val="75000"/>
                    <a:lumOff val="25000"/>
                  </a:schemeClr>
                </a:solidFill>
                <a:latin typeface="Calibri" pitchFamily="34" charset="0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 anchor="t" anchorCtr="0"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200"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168A96-8FC6-49A7-AAFF-8891F4FD4FE2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12708" y="2225443"/>
            <a:ext cx="7090465" cy="1913424"/>
          </a:xfrm>
        </p:spPr>
        <p:txBody>
          <a:bodyPr/>
          <a:lstStyle>
            <a:lvl1pPr algn="l">
              <a:defRPr sz="4400" b="1" cap="none">
                <a:solidFill>
                  <a:schemeClr val="bg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112708" y="4431965"/>
            <a:ext cx="7090465" cy="1501093"/>
          </a:xfrm>
        </p:spPr>
        <p:txBody>
          <a:bodyPr/>
          <a:lstStyle>
            <a:lvl1pPr marL="0" indent="0" algn="l">
              <a:buNone/>
              <a:defRPr sz="2600">
                <a:solidFill>
                  <a:schemeClr val="bg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336271" indent="0">
              <a:buNone/>
              <a:defRPr sz="1300"/>
            </a:lvl2pPr>
            <a:lvl3pPr marL="672541" indent="0">
              <a:buNone/>
              <a:defRPr sz="1200"/>
            </a:lvl3pPr>
            <a:lvl4pPr marL="1008812" indent="0">
              <a:buNone/>
              <a:defRPr sz="1000"/>
            </a:lvl4pPr>
            <a:lvl5pPr marL="1345082" indent="0">
              <a:buNone/>
              <a:defRPr sz="1000"/>
            </a:lvl5pPr>
            <a:lvl6pPr marL="1681353" indent="0">
              <a:buNone/>
              <a:defRPr sz="1000"/>
            </a:lvl6pPr>
            <a:lvl7pPr marL="2017624" indent="0">
              <a:buNone/>
              <a:defRPr sz="1000"/>
            </a:lvl7pPr>
            <a:lvl8pPr marL="2353894" indent="0">
              <a:buNone/>
              <a:defRPr sz="1000"/>
            </a:lvl8pPr>
            <a:lvl9pPr marL="2690165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7F7E3-2EA5-4E0E-99DF-9D27F789031C}" type="slidenum">
              <a:rPr lang="ja-JP" altLang="en-US"/>
              <a:pPr/>
              <a:t>‹#›</a:t>
            </a:fld>
            <a:endParaRPr lang="en-US" altLang="ja-JP"/>
          </a:p>
        </p:txBody>
      </p:sp>
      <p:sp>
        <p:nvSpPr>
          <p:cNvPr id="5" name="正方形/長方形 4"/>
          <p:cNvSpPr/>
          <p:nvPr userDrawn="1"/>
        </p:nvSpPr>
        <p:spPr bwMode="auto">
          <a:xfrm>
            <a:off x="0" y="0"/>
            <a:ext cx="9906000" cy="1128884"/>
          </a:xfrm>
          <a:prstGeom prst="rect">
            <a:avLst/>
          </a:prstGeom>
          <a:solidFill>
            <a:srgbClr val="FFFFFF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11" name="正方形/長方形 10"/>
          <p:cNvSpPr/>
          <p:nvPr userDrawn="1"/>
        </p:nvSpPr>
        <p:spPr bwMode="auto">
          <a:xfrm>
            <a:off x="1752600" y="2198705"/>
            <a:ext cx="154210" cy="3744895"/>
          </a:xfrm>
          <a:prstGeom prst="rect">
            <a:avLst/>
          </a:prstGeom>
          <a:solidFill>
            <a:schemeClr val="accent2"/>
          </a:solidFill>
          <a:ln w="38100" cap="sq" cmpd="sng" algn="ctr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_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322775"/>
            <a:ext cx="4515242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82586" y="1322775"/>
            <a:ext cx="4515243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_縦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15789" y="1143000"/>
            <a:ext cx="9183247" cy="25146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15789" y="3810001"/>
            <a:ext cx="9182040" cy="26011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9EB0C9-E24B-463D-BB62-FF98DEA61778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D94DB2-09C9-4810-9F23-4FAAE8E978D7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最後の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pic>
        <p:nvPicPr>
          <p:cNvPr id="4" name="Picture 2" descr="本法人の設立が承認されました。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707" y="2492896"/>
            <a:ext cx="3332369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79453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4697" y="169366"/>
            <a:ext cx="9134339" cy="585081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272626"/>
            <a:ext cx="4515242" cy="5138501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982586" y="1272626"/>
            <a:ext cx="4515243" cy="24572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982586" y="3930482"/>
            <a:ext cx="4515243" cy="248064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652962-3989-4FF4-990D-68B87D3CA273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3871" name="Rectangle 15"/>
          <p:cNvSpPr>
            <a:spLocks noChangeArrowheads="1"/>
          </p:cNvSpPr>
          <p:nvPr/>
        </p:nvSpPr>
        <p:spPr bwMode="auto">
          <a:xfrm>
            <a:off x="0" y="1"/>
            <a:ext cx="9906000" cy="228599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  <a:headEnd type="none" w="sm" len="sm"/>
            <a:tailEnd type="non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67254" tIns="33627" rIns="67254" bIns="33627" anchor="ctr"/>
          <a:lstStyle/>
          <a:p>
            <a:pPr algn="r">
              <a:defRPr/>
            </a:pPr>
            <a:r>
              <a:rPr lang="ja-JP" altLang="en-US" sz="1200" b="1" i="0" dirty="0" smtClean="0">
                <a:latin typeface="メイリオ"/>
                <a:ea typeface="メイリオ"/>
                <a:cs typeface="メイリオ"/>
              </a:rPr>
              <a:t>オープン＆ビッグデータ活用・地方創生推進機構</a:t>
            </a:r>
            <a:endParaRPr lang="en-US" altLang="ja-JP" sz="1200" b="1" i="0" dirty="0">
              <a:latin typeface="メイリオ"/>
              <a:ea typeface="メイリオ"/>
              <a:cs typeface="メイリオ"/>
            </a:endParaRPr>
          </a:p>
        </p:txBody>
      </p:sp>
      <p:sp>
        <p:nvSpPr>
          <p:cNvPr id="1913859" name="Line 3"/>
          <p:cNvSpPr>
            <a:spLocks noChangeShapeType="1"/>
          </p:cNvSpPr>
          <p:nvPr/>
        </p:nvSpPr>
        <p:spPr bwMode="auto">
          <a:xfrm>
            <a:off x="0" y="6576804"/>
            <a:ext cx="9906000" cy="0"/>
          </a:xfrm>
          <a:prstGeom prst="line">
            <a:avLst/>
          </a:prstGeom>
          <a:noFill/>
          <a:ln w="12700" cap="sq" cmpd="sng" algn="ctr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414" y="1143000"/>
            <a:ext cx="9146415" cy="5268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33622" rIns="0" bIns="33622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191386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499036" y="6602804"/>
            <a:ext cx="406964" cy="25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 algn="r">
              <a:defRPr kumimoji="1" sz="1100">
                <a:solidFill>
                  <a:srgbClr val="336699"/>
                </a:solidFill>
                <a:latin typeface="Arial" charset="0"/>
                <a:ea typeface="굴림" pitchFamily="34" charset="-127"/>
              </a:defRPr>
            </a:lvl1pPr>
          </a:lstStyle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87642" y="304800"/>
            <a:ext cx="9134339" cy="581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タイトルの書式設定</a:t>
            </a:r>
          </a:p>
        </p:txBody>
      </p:sp>
      <p:sp>
        <p:nvSpPr>
          <p:cNvPr id="1913873" name="Text Box 17"/>
          <p:cNvSpPr txBox="1">
            <a:spLocks noChangeArrowheads="1"/>
          </p:cNvSpPr>
          <p:nvPr/>
        </p:nvSpPr>
        <p:spPr bwMode="auto">
          <a:xfrm>
            <a:off x="252420" y="6638448"/>
            <a:ext cx="5767171" cy="22179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67254" tIns="33627" rIns="67254" bIns="33627">
            <a:spAutoFit/>
          </a:bodyPr>
          <a:lstStyle/>
          <a:p>
            <a:pPr algn="l">
              <a:defRPr/>
            </a:pP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© 2017 Vitalizing Local Economy Organization by Open data &amp; Big data</a:t>
            </a:r>
            <a:r>
              <a:rPr lang="en-US" altLang="ja-JP" sz="1000" b="1" baseline="0" dirty="0" smtClean="0">
                <a:solidFill>
                  <a:srgbClr val="353535"/>
                </a:solidFill>
                <a:latin typeface="Arial" charset="0"/>
              </a:rPr>
              <a:t>.</a:t>
            </a: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 </a:t>
            </a:r>
            <a:r>
              <a:rPr lang="en-US" altLang="ja-JP" sz="1000" b="1" dirty="0">
                <a:solidFill>
                  <a:srgbClr val="353535"/>
                </a:solidFill>
                <a:latin typeface="Arial" charset="0"/>
              </a:rPr>
              <a:t>All Rights Reserved.</a:t>
            </a: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auto">
          <a:xfrm>
            <a:off x="0" y="990600"/>
            <a:ext cx="9906000" cy="0"/>
          </a:xfrm>
          <a:prstGeom prst="line">
            <a:avLst/>
          </a:prstGeom>
          <a:noFill/>
          <a:ln w="12700" cap="sq" cmpd="sng" algn="ctr">
            <a:solidFill>
              <a:schemeClr val="bg2">
                <a:lumMod val="75000"/>
                <a:lumOff val="2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72" r:id="rId2"/>
    <p:sldLayoutId id="2147483673" r:id="rId3"/>
    <p:sldLayoutId id="2147483674" r:id="rId4"/>
    <p:sldLayoutId id="2147483689" r:id="rId5"/>
    <p:sldLayoutId id="2147483676" r:id="rId6"/>
    <p:sldLayoutId id="2147483677" r:id="rId7"/>
    <p:sldLayoutId id="2147483706" r:id="rId8"/>
    <p:sldLayoutId id="2147483684" r:id="rId9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72616" rtl="0" eaLnBrk="1" fontAlgn="base" hangingPunct="1">
        <a:spcBef>
          <a:spcPct val="0"/>
        </a:spcBef>
        <a:spcAft>
          <a:spcPct val="0"/>
        </a:spcAft>
        <a:defRPr kumimoji="1" sz="2600" b="1" baseline="0">
          <a:solidFill>
            <a:schemeClr val="bg2">
              <a:lumMod val="75000"/>
              <a:lumOff val="25000"/>
            </a:schemeClr>
          </a:solidFill>
          <a:latin typeface="メイリオ" panose="020B0604030504040204" pitchFamily="50" charset="-128"/>
          <a:ea typeface="メイリオ" panose="020B0604030504040204" pitchFamily="50" charset="-128"/>
          <a:cs typeface="+mj-cs"/>
        </a:defRPr>
      </a:lvl1pPr>
      <a:lvl2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2pPr>
      <a:lvl3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3pPr>
      <a:lvl4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4pPr>
      <a:lvl5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5pPr>
      <a:lvl6pPr marL="336271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6pPr>
      <a:lvl7pPr marL="672541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7pPr>
      <a:lvl8pPr marL="1008812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8pPr>
      <a:lvl9pPr marL="1345082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9pPr>
    </p:titleStyle>
    <p:bodyStyle>
      <a:lvl1pPr marL="326930" indent="-326930" algn="l" defTabSz="972616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Font typeface="平成明朝" pitchFamily="17" charset="-128"/>
        <a:buChar char="■"/>
        <a:tabLst>
          <a:tab pos="775291" algn="l"/>
        </a:tabLst>
        <a:defRPr kumimoji="1" sz="2100" b="0" i="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marL="533400" indent="-177800" algn="l" defTabSz="972616" rtl="0" eaLnBrk="1" fontAlgn="base" hangingPunct="1">
        <a:spcBef>
          <a:spcPct val="35000"/>
        </a:spcBef>
        <a:spcAft>
          <a:spcPct val="0"/>
        </a:spcAft>
        <a:buClr>
          <a:schemeClr val="bg1"/>
        </a:buClr>
        <a:buSzPct val="75000"/>
        <a:buFont typeface="ヒラギノ角ゴ ProN W3"/>
        <a:buChar char="▶"/>
        <a:tabLst>
          <a:tab pos="533400" algn="l"/>
        </a:tabLst>
        <a:defRPr kumimoji="1" sz="18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2pPr>
      <a:lvl3pPr marL="622300" indent="-88900" algn="l" defTabSz="972616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"/>
        <a:tabLst>
          <a:tab pos="622300" algn="l"/>
        </a:tabLst>
        <a:defRPr kumimoji="1" sz="15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3pPr>
      <a:lvl4pPr marL="923925" indent="-200025" algn="l" defTabSz="972616" rtl="0" eaLnBrk="1" fontAlgn="base" hangingPunct="1">
        <a:spcBef>
          <a:spcPct val="20000"/>
        </a:spcBef>
        <a:spcAft>
          <a:spcPct val="0"/>
        </a:spcAft>
        <a:buClr>
          <a:schemeClr val="accent3"/>
        </a:buClr>
        <a:buFont typeface="Wingdings" charset="2"/>
        <a:buChar char="u"/>
        <a:tabLst>
          <a:tab pos="924744" algn="l"/>
        </a:tabLst>
        <a:defRPr kumimoji="1" sz="13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4pPr>
      <a:lvl5pPr marL="990130" indent="0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990130" algn="l"/>
        </a:tabLst>
        <a:defRPr kumimoji="1" sz="12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5pPr>
      <a:lvl6pPr marL="2322369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6pPr>
      <a:lvl7pPr marL="2658640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7pPr>
      <a:lvl8pPr marL="2994910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8pPr>
      <a:lvl9pPr marL="3331181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9pPr>
    </p:bodyStyle>
    <p:otherStyle>
      <a:defPPr>
        <a:defRPr lang="ja-JP"/>
      </a:defPPr>
      <a:lvl1pPr marL="0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627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7254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81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4508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81353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1762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5389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90165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サブタイトル 1"/>
          <p:cNvSpPr>
            <a:spLocks noGrp="1"/>
          </p:cNvSpPr>
          <p:nvPr>
            <p:ph type="subTitle" sz="quarter" idx="1"/>
          </p:nvPr>
        </p:nvSpPr>
        <p:spPr>
          <a:xfrm>
            <a:off x="4520952" y="5301208"/>
            <a:ext cx="5184575" cy="375677"/>
          </a:xfrm>
        </p:spPr>
        <p:txBody>
          <a:bodyPr/>
          <a:lstStyle/>
          <a:p>
            <a:pPr algn="r"/>
            <a:r>
              <a:rPr lang="en-US" altLang="ja-JP" sz="2000" dirty="0" smtClean="0"/>
              <a:t>2017.01.20</a:t>
            </a:r>
          </a:p>
        </p:txBody>
      </p:sp>
      <p:sp>
        <p:nvSpPr>
          <p:cNvPr id="3" name="タイトル 2"/>
          <p:cNvSpPr>
            <a:spLocks noGrp="1"/>
          </p:cNvSpPr>
          <p:nvPr>
            <p:ph type="ctrTitle" sz="quarter" idx="4294967295"/>
          </p:nvPr>
        </p:nvSpPr>
        <p:spPr>
          <a:xfrm>
            <a:off x="2690598" y="2724641"/>
            <a:ext cx="7021561" cy="560343"/>
          </a:xfrm>
        </p:spPr>
        <p:txBody>
          <a:bodyPr anchor="t" anchorCtr="0">
            <a:normAutofit/>
          </a:bodyPr>
          <a:lstStyle/>
          <a:p>
            <a:r>
              <a:rPr lang="ja-JP" altLang="en-US" sz="3600" u="sng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技術委員会での検討</a:t>
            </a:r>
            <a:endParaRPr lang="ja-JP" altLang="en-US" sz="3600" u="sng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quarter" idx="4294967295"/>
          </p:nvPr>
        </p:nvSpPr>
        <p:spPr>
          <a:xfrm>
            <a:off x="5817096" y="188640"/>
            <a:ext cx="3872880" cy="369332"/>
          </a:xfrm>
        </p:spPr>
        <p:txBody>
          <a:bodyPr>
            <a:noAutofit/>
          </a:bodyPr>
          <a:lstStyle/>
          <a:p>
            <a:pPr marL="0" indent="0" algn="r">
              <a:buNone/>
            </a:pPr>
            <a:r>
              <a:rPr kumimoji="1" lang="ja-JP" altLang="en-US" sz="1800" b="0" dirty="0" smtClean="0">
                <a:solidFill>
                  <a:schemeClr val="bg2"/>
                </a:solidFill>
              </a:rPr>
              <a:t>第</a:t>
            </a:r>
            <a:r>
              <a:rPr lang="ja-JP" altLang="en-US" sz="1800" b="0" dirty="0" smtClean="0">
                <a:solidFill>
                  <a:schemeClr val="bg2"/>
                </a:solidFill>
              </a:rPr>
              <a:t>３</a:t>
            </a:r>
            <a:r>
              <a:rPr kumimoji="1" lang="ja-JP" altLang="en-US" sz="1800" b="0" dirty="0" smtClean="0">
                <a:solidFill>
                  <a:schemeClr val="bg2"/>
                </a:solidFill>
              </a:rPr>
              <a:t>回データ運用検討分科会資料</a:t>
            </a:r>
            <a:endParaRPr kumimoji="1" lang="ja-JP" altLang="en-US" sz="1800" b="0" dirty="0">
              <a:solidFill>
                <a:schemeClr val="bg2"/>
              </a:solidFill>
            </a:endParaRPr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4294967295"/>
          </p:nvPr>
        </p:nvSpPr>
        <p:spPr>
          <a:xfrm>
            <a:off x="8769424" y="620688"/>
            <a:ext cx="864096" cy="360040"/>
          </a:xfrm>
          <a:ln>
            <a:solidFill>
              <a:schemeClr val="bg2"/>
            </a:solidFill>
          </a:ln>
        </p:spPr>
        <p:txBody>
          <a:bodyPr anchor="b" anchorCtr="0">
            <a:noAutofit/>
          </a:bodyPr>
          <a:lstStyle/>
          <a:p>
            <a:pPr marL="0" indent="0" algn="ctr">
              <a:buNone/>
            </a:pPr>
            <a:r>
              <a:rPr kumimoji="1" lang="ja-JP" altLang="en-US" sz="1800" dirty="0" smtClean="0"/>
              <a:t>資料</a:t>
            </a:r>
            <a:r>
              <a:rPr lang="en-US" altLang="ja-JP" sz="1800" dirty="0"/>
              <a:t>4</a:t>
            </a:r>
            <a:endParaRPr kumimoji="1" lang="ja-JP" altLang="en-US" sz="1800" dirty="0"/>
          </a:p>
        </p:txBody>
      </p:sp>
      <p:pic>
        <p:nvPicPr>
          <p:cNvPr id="1026" name="Picture 2" descr="本法人の設立が承認されました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5" y="1968470"/>
            <a:ext cx="2646293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6960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第</a:t>
            </a:r>
            <a:r>
              <a:rPr lang="ja-JP" altLang="en-US" dirty="0"/>
              <a:t>２</a:t>
            </a:r>
            <a:r>
              <a:rPr lang="zh-TW" altLang="en-US" dirty="0" smtClean="0"/>
              <a:t>回</a:t>
            </a:r>
            <a:r>
              <a:rPr lang="zh-TW" altLang="en-US" dirty="0"/>
              <a:t>技術委員会開催概要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2</a:t>
            </a:fld>
            <a:endParaRPr lang="en-US" altLang="ja-JP"/>
          </a:p>
        </p:txBody>
      </p:sp>
      <p:sp>
        <p:nvSpPr>
          <p:cNvPr id="6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1414" y="1143000"/>
            <a:ext cx="9146415" cy="5268127"/>
          </a:xfrm>
        </p:spPr>
        <p:txBody>
          <a:bodyPr/>
          <a:lstStyle/>
          <a:p>
            <a:r>
              <a:rPr kumimoji="1" lang="ja-JP" altLang="en-US" dirty="0" smtClean="0"/>
              <a:t>開催日時</a:t>
            </a:r>
          </a:p>
          <a:p>
            <a:pPr lvl="1"/>
            <a:r>
              <a:rPr lang="en-US" altLang="ja-JP" dirty="0" smtClean="0"/>
              <a:t>2017</a:t>
            </a:r>
            <a:r>
              <a:rPr lang="ja-JP" altLang="en-US" dirty="0" smtClean="0"/>
              <a:t>年</a:t>
            </a:r>
            <a:r>
              <a:rPr lang="en-US" altLang="ja-JP" dirty="0" smtClean="0"/>
              <a:t>1</a:t>
            </a:r>
            <a:r>
              <a:rPr lang="ja-JP" altLang="en-US" dirty="0" smtClean="0"/>
              <a:t>月</a:t>
            </a:r>
            <a:r>
              <a:rPr lang="en-US" altLang="ja-JP" dirty="0" smtClean="0"/>
              <a:t>12</a:t>
            </a:r>
            <a:r>
              <a:rPr lang="ja-JP" altLang="en-US" dirty="0" smtClean="0"/>
              <a:t>日（木）</a:t>
            </a:r>
            <a:r>
              <a:rPr lang="en-US" altLang="ja-JP" dirty="0" smtClean="0"/>
              <a:t>10:00-12:00</a:t>
            </a:r>
          </a:p>
          <a:p>
            <a:r>
              <a:rPr kumimoji="1" lang="ja-JP" altLang="en-US" dirty="0" smtClean="0"/>
              <a:t>議題</a:t>
            </a:r>
          </a:p>
          <a:p>
            <a:pPr marL="698500" lvl="1" indent="-342900">
              <a:buFont typeface="+mj-lt"/>
              <a:buAutoNum type="arabicPeriod"/>
            </a:pPr>
            <a:r>
              <a:rPr kumimoji="1" lang="ja-JP" altLang="en-US" dirty="0" smtClean="0"/>
              <a:t>今年度の技術委員会の活動方針</a:t>
            </a:r>
          </a:p>
          <a:p>
            <a:pPr marL="698500" lvl="1" indent="-342900">
              <a:buFont typeface="+mj-lt"/>
              <a:buAutoNum type="arabicPeriod"/>
            </a:pPr>
            <a:r>
              <a:rPr kumimoji="1" lang="ja-JP" altLang="en-US" dirty="0" smtClean="0"/>
              <a:t>昨年度作成したドキュメントの精査状況報告</a:t>
            </a:r>
          </a:p>
          <a:p>
            <a:pPr marL="698500" lvl="1" indent="-342900">
              <a:buFont typeface="+mj-lt"/>
              <a:buAutoNum type="arabicPeriod"/>
            </a:pPr>
            <a:r>
              <a:rPr kumimoji="1" lang="ja-JP" altLang="en-US" dirty="0" smtClean="0"/>
              <a:t>政府や地方公共団体による</a:t>
            </a:r>
            <a:r>
              <a:rPr kumimoji="1" lang="en-US" altLang="ja-JP" dirty="0" smtClean="0"/>
              <a:t>API</a:t>
            </a:r>
            <a:r>
              <a:rPr kumimoji="1" lang="ja-JP" altLang="en-US" dirty="0" smtClean="0"/>
              <a:t>提供に関する検討（しずみ</a:t>
            </a:r>
            <a:r>
              <a:rPr kumimoji="1" lang="ja-JP" altLang="en-US" dirty="0" err="1" smtClean="0"/>
              <a:t>ち</a:t>
            </a:r>
            <a:r>
              <a:rPr kumimoji="1" lang="en-US" altLang="ja-JP" dirty="0" smtClean="0"/>
              <a:t>info.</a:t>
            </a:r>
            <a:r>
              <a:rPr kumimoji="1" lang="ja-JP" altLang="en-US" dirty="0" smtClean="0"/>
              <a:t>を</a:t>
            </a:r>
            <a:r>
              <a:rPr kumimoji="1" lang="ja-JP" altLang="en-US" dirty="0" smtClean="0"/>
              <a:t>例として）</a:t>
            </a:r>
            <a:endParaRPr kumimoji="1" lang="en-US" altLang="ja-JP" dirty="0" smtClean="0"/>
          </a:p>
          <a:p>
            <a:pPr marL="698500" lvl="1" indent="-342900">
              <a:buFont typeface="+mj-lt"/>
              <a:buAutoNum type="arabicPeriod"/>
            </a:pPr>
            <a:r>
              <a:rPr kumimoji="1" lang="ja-JP" altLang="en-US" dirty="0" smtClean="0"/>
              <a:t>意見交換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576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技術委員会での議論の</a:t>
            </a:r>
            <a:r>
              <a:rPr lang="ja-JP" altLang="en-US" dirty="0" smtClean="0"/>
              <a:t>ポイント</a:t>
            </a:r>
            <a:r>
              <a:rPr lang="ja-JP" altLang="en-US" sz="2800" dirty="0" smtClean="0">
                <a:latin typeface="+mj-ea"/>
              </a:rPr>
              <a:t>（</a:t>
            </a:r>
            <a:r>
              <a:rPr lang="en-US" altLang="ja-JP" sz="2800" dirty="0">
                <a:latin typeface="+mj-ea"/>
              </a:rPr>
              <a:t>1/2</a:t>
            </a:r>
            <a:r>
              <a:rPr lang="ja-JP" altLang="en-US" sz="2800" dirty="0">
                <a:latin typeface="+mj-ea"/>
              </a:rPr>
              <a:t>）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3</a:t>
            </a:fld>
            <a:endParaRPr lang="en-US" altLang="ja-JP"/>
          </a:p>
        </p:txBody>
      </p:sp>
      <p:sp>
        <p:nvSpPr>
          <p:cNvPr id="8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1414" y="1143000"/>
            <a:ext cx="9146415" cy="5268127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kumimoji="1" lang="ja-JP" altLang="en-US" sz="2000" dirty="0" smtClean="0"/>
              <a:t>対象とする</a:t>
            </a:r>
            <a:r>
              <a:rPr kumimoji="1" lang="en-US" altLang="ja-JP" sz="2000" dirty="0" smtClean="0"/>
              <a:t>API</a:t>
            </a:r>
            <a:endParaRPr kumimoji="1" lang="ja-JP" altLang="en-US" sz="2000" dirty="0" smtClean="0"/>
          </a:p>
          <a:p>
            <a:pPr lvl="1"/>
            <a:r>
              <a:rPr kumimoji="1" lang="ja-JP" altLang="en-US" sz="1600" dirty="0" smtClean="0"/>
              <a:t>今日最も利用されている</a:t>
            </a:r>
            <a:r>
              <a:rPr kumimoji="1" lang="en-US" altLang="ja-JP" sz="1600" dirty="0" smtClean="0"/>
              <a:t>We</a:t>
            </a:r>
            <a:r>
              <a:rPr lang="en-US" altLang="ja-JP" sz="1600" dirty="0" smtClean="0"/>
              <a:t>b API</a:t>
            </a:r>
            <a:r>
              <a:rPr lang="ja-JP" altLang="en-US" sz="1600" dirty="0" smtClean="0"/>
              <a:t>とする</a:t>
            </a:r>
          </a:p>
          <a:p>
            <a:pPr lvl="2"/>
            <a:r>
              <a:rPr lang="en-US" altLang="ja-JP" sz="1400" dirty="0" smtClean="0"/>
              <a:t>Web API: HTTP</a:t>
            </a:r>
            <a:r>
              <a:rPr lang="ja-JP" altLang="en-US" sz="1400" dirty="0" smtClean="0"/>
              <a:t>プロトコル上でデータを交換するための</a:t>
            </a:r>
            <a:r>
              <a:rPr lang="en-US" altLang="ja-JP" sz="1400" dirty="0" smtClean="0"/>
              <a:t>API</a:t>
            </a:r>
          </a:p>
          <a:p>
            <a:pPr marL="457200" indent="-457200">
              <a:buFont typeface="+mj-lt"/>
              <a:buAutoNum type="arabicPeriod"/>
            </a:pPr>
            <a:r>
              <a:rPr kumimoji="1" lang="ja-JP" altLang="en-US" sz="2000" dirty="0" smtClean="0"/>
              <a:t>アプリケーションからのデータ利用方法</a:t>
            </a:r>
          </a:p>
          <a:p>
            <a:pPr lvl="1"/>
            <a:r>
              <a:rPr kumimoji="1" lang="ja-JP" altLang="en-US" sz="1600" dirty="0" smtClean="0"/>
              <a:t>データの取得手段</a:t>
            </a:r>
          </a:p>
          <a:p>
            <a:pPr lvl="2"/>
            <a:r>
              <a:rPr kumimoji="1" lang="ja-JP" altLang="en-US" sz="1400" dirty="0" smtClean="0"/>
              <a:t>直接データをダウンロード</a:t>
            </a:r>
          </a:p>
          <a:p>
            <a:pPr lvl="2"/>
            <a:r>
              <a:rPr lang="en-US" altLang="ja-JP" sz="1400" dirty="0" smtClean="0"/>
              <a:t>REST API</a:t>
            </a:r>
            <a:endParaRPr lang="ja-JP" altLang="en-US" sz="1400" dirty="0" smtClean="0"/>
          </a:p>
          <a:p>
            <a:pPr lvl="2"/>
            <a:r>
              <a:rPr kumimoji="1" lang="en-US" altLang="ja-JP" sz="1400" dirty="0" smtClean="0"/>
              <a:t>SPARQL</a:t>
            </a:r>
          </a:p>
          <a:p>
            <a:pPr lvl="2"/>
            <a:r>
              <a:rPr kumimoji="1" lang="ja-JP" altLang="en-US" sz="1400" dirty="0" smtClean="0"/>
              <a:t>ライブラリ（関数やクラスライブラリ）経由	など</a:t>
            </a:r>
          </a:p>
          <a:p>
            <a:pPr lvl="1"/>
            <a:r>
              <a:rPr kumimoji="1" lang="ja-JP" altLang="en-US" sz="1600" dirty="0" smtClean="0"/>
              <a:t>取得するデータの形式</a:t>
            </a:r>
          </a:p>
          <a:p>
            <a:pPr lvl="2"/>
            <a:r>
              <a:rPr lang="en-US" altLang="ja-JP" sz="1400" dirty="0" smtClean="0"/>
              <a:t>CSV</a:t>
            </a:r>
          </a:p>
          <a:p>
            <a:pPr lvl="2"/>
            <a:r>
              <a:rPr kumimoji="1" lang="en-US" altLang="ja-JP" sz="1400" dirty="0" smtClean="0"/>
              <a:t>JSON</a:t>
            </a:r>
            <a:endParaRPr kumimoji="1" lang="ja-JP" altLang="en-US" sz="1400" dirty="0" smtClean="0"/>
          </a:p>
          <a:p>
            <a:pPr lvl="2"/>
            <a:r>
              <a:rPr lang="en-US" altLang="ja-JP" sz="1400" dirty="0" smtClean="0"/>
              <a:t>XML</a:t>
            </a:r>
            <a:r>
              <a:rPr lang="ja-JP" altLang="en-US" sz="1400" dirty="0"/>
              <a:t>				など</a:t>
            </a:r>
            <a:endParaRPr kumimoji="1" lang="en-US" altLang="ja-JP" sz="1400" dirty="0" smtClean="0"/>
          </a:p>
        </p:txBody>
      </p:sp>
    </p:spTree>
    <p:extLst>
      <p:ext uri="{BB962C8B-B14F-4D97-AF65-F5344CB8AC3E}">
        <p14:creationId xmlns:p14="http://schemas.microsoft.com/office/powerpoint/2010/main" val="592745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技術委員会での</a:t>
            </a:r>
            <a:r>
              <a:rPr lang="ja-JP" altLang="en-US" dirty="0" smtClean="0"/>
              <a:t>議論</a:t>
            </a:r>
            <a:r>
              <a:rPr lang="ja-JP" altLang="en-US" dirty="0"/>
              <a:t>の</a:t>
            </a:r>
            <a:r>
              <a:rPr lang="ja-JP" altLang="en-US" dirty="0" smtClean="0"/>
              <a:t>ポイント</a:t>
            </a:r>
            <a:r>
              <a:rPr lang="ja-JP" altLang="en-US" sz="2800" dirty="0" smtClean="0">
                <a:latin typeface="+mj-ea"/>
              </a:rPr>
              <a:t>（</a:t>
            </a:r>
            <a:r>
              <a:rPr lang="en-US" altLang="ja-JP" sz="2800" dirty="0" smtClean="0">
                <a:latin typeface="+mj-ea"/>
              </a:rPr>
              <a:t>2/2</a:t>
            </a:r>
            <a:r>
              <a:rPr lang="ja-JP" altLang="en-US" sz="2800" dirty="0">
                <a:latin typeface="+mj-ea"/>
              </a:rPr>
              <a:t>）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4</a:t>
            </a:fld>
            <a:endParaRPr lang="en-US" altLang="ja-JP"/>
          </a:p>
        </p:txBody>
      </p:sp>
      <p:sp>
        <p:nvSpPr>
          <p:cNvPr id="7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1414" y="1185209"/>
            <a:ext cx="9146415" cy="5268127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ja-JP" altLang="en-US" dirty="0" smtClean="0"/>
              <a:t>リアルタイムデータの取得方法</a:t>
            </a:r>
          </a:p>
          <a:p>
            <a:pPr lvl="1"/>
            <a:r>
              <a:rPr lang="ja-JP" altLang="en-US" dirty="0"/>
              <a:t>取得プロトコル</a:t>
            </a:r>
          </a:p>
          <a:p>
            <a:pPr lvl="2"/>
            <a:r>
              <a:rPr lang="en-US" altLang="ja-JP" dirty="0"/>
              <a:t>Polling </a:t>
            </a:r>
            <a:r>
              <a:rPr lang="ja-JP" altLang="en-US" dirty="0"/>
              <a:t>（直接</a:t>
            </a:r>
            <a:r>
              <a:rPr lang="en-US" altLang="ja-JP" dirty="0"/>
              <a:t>GET</a:t>
            </a:r>
            <a:r>
              <a:rPr lang="ja-JP" altLang="en-US" dirty="0"/>
              <a:t>メソッドで取得）</a:t>
            </a:r>
            <a:endParaRPr lang="en-US" altLang="ja-JP" dirty="0"/>
          </a:p>
          <a:p>
            <a:pPr lvl="2"/>
            <a:r>
              <a:rPr lang="en-US" altLang="ja-JP" dirty="0" err="1"/>
              <a:t>LongPolling</a:t>
            </a:r>
            <a:endParaRPr lang="en-US" altLang="ja-JP" dirty="0"/>
          </a:p>
          <a:p>
            <a:pPr lvl="2"/>
            <a:r>
              <a:rPr lang="en-US" altLang="ja-JP" dirty="0" err="1"/>
              <a:t>WebSocket</a:t>
            </a:r>
            <a:r>
              <a:rPr lang="ja-JP" altLang="en-US" dirty="0"/>
              <a:t>				など</a:t>
            </a:r>
          </a:p>
          <a:p>
            <a:pPr lvl="1"/>
            <a:r>
              <a:rPr lang="ja-JP" altLang="en-US" dirty="0"/>
              <a:t>利用制限</a:t>
            </a:r>
          </a:p>
          <a:p>
            <a:pPr lvl="2"/>
            <a:r>
              <a:rPr lang="ja-JP" altLang="en-US" dirty="0"/>
              <a:t>アクセスキー・アクセストークンによる制限</a:t>
            </a:r>
          </a:p>
          <a:p>
            <a:pPr lvl="2"/>
            <a:r>
              <a:rPr lang="ja-JP" altLang="en-US" dirty="0" smtClean="0"/>
              <a:t>データ量による制限</a:t>
            </a:r>
          </a:p>
          <a:p>
            <a:pPr lvl="2"/>
            <a:r>
              <a:rPr lang="ja-JP" altLang="en-US" dirty="0" smtClean="0"/>
              <a:t>アクセス回数による制限</a:t>
            </a:r>
          </a:p>
          <a:p>
            <a:pPr lvl="2"/>
            <a:r>
              <a:rPr lang="ja-JP" altLang="en-US" dirty="0" smtClean="0"/>
              <a:t>アクセス時間</a:t>
            </a:r>
            <a:r>
              <a:rPr lang="ja-JP" altLang="en-US" dirty="0"/>
              <a:t>による制限</a:t>
            </a:r>
          </a:p>
          <a:p>
            <a:pPr lvl="1"/>
            <a:r>
              <a:rPr lang="ja-JP" altLang="en-US" dirty="0"/>
              <a:t>サーバ運用時の負荷対策</a:t>
            </a:r>
          </a:p>
          <a:p>
            <a:pPr lvl="2"/>
            <a:r>
              <a:rPr lang="ja-JP" altLang="en-US" dirty="0"/>
              <a:t>アクセスキー・アクセストークンによる制限</a:t>
            </a:r>
          </a:p>
          <a:p>
            <a:pPr lvl="2"/>
            <a:r>
              <a:rPr lang="ja-JP" altLang="en-US" dirty="0" smtClean="0"/>
              <a:t>データ量による制限</a:t>
            </a:r>
          </a:p>
          <a:p>
            <a:pPr lvl="2"/>
            <a:r>
              <a:rPr lang="ja-JP" altLang="en-US" dirty="0" smtClean="0"/>
              <a:t>アクセス回数による制限</a:t>
            </a:r>
          </a:p>
          <a:p>
            <a:pPr lvl="2"/>
            <a:r>
              <a:rPr lang="ja-JP" altLang="en-US" dirty="0" smtClean="0"/>
              <a:t>アクセス時間</a:t>
            </a:r>
            <a:r>
              <a:rPr lang="ja-JP" altLang="en-US" dirty="0"/>
              <a:t>による制限</a:t>
            </a:r>
          </a:p>
          <a:p>
            <a:pPr lvl="2"/>
            <a:r>
              <a:rPr lang="ja-JP" altLang="en-US" dirty="0"/>
              <a:t>ログの取得</a:t>
            </a:r>
          </a:p>
          <a:p>
            <a:pPr lvl="1"/>
            <a:r>
              <a:rPr lang="ja-JP" altLang="en-US" dirty="0"/>
              <a:t>データの更新頻度</a:t>
            </a:r>
            <a:endParaRPr lang="ja-JP" altLang="en-US" dirty="0" smtClean="0"/>
          </a:p>
          <a:p>
            <a:pPr marL="457200" indent="-457200">
              <a:buFont typeface="+mj-lt"/>
              <a:buAutoNum type="arabicPeriod" startAt="3"/>
            </a:pPr>
            <a:r>
              <a:rPr lang="en-US" altLang="ja-JP" dirty="0" smtClean="0"/>
              <a:t>API</a:t>
            </a:r>
            <a:r>
              <a:rPr lang="ja-JP" altLang="en-US" dirty="0" smtClean="0"/>
              <a:t>の利用方法に関する資料</a:t>
            </a:r>
          </a:p>
          <a:p>
            <a:pPr lvl="1"/>
            <a:r>
              <a:rPr lang="en-US" altLang="ja-JP" dirty="0" smtClean="0"/>
              <a:t>API</a:t>
            </a:r>
            <a:r>
              <a:rPr lang="ja-JP" altLang="en-US" dirty="0" smtClean="0"/>
              <a:t>の仕様を記したドキュメント</a:t>
            </a:r>
          </a:p>
          <a:p>
            <a:pPr lvl="1"/>
            <a:r>
              <a:rPr lang="ja-JP" altLang="en-US" dirty="0" smtClean="0"/>
              <a:t>利用例</a:t>
            </a:r>
          </a:p>
          <a:p>
            <a:pPr lvl="1"/>
            <a:endParaRPr lang="ja-JP" altLang="en-US" dirty="0" smtClean="0"/>
          </a:p>
          <a:p>
            <a:pPr marL="457200" indent="-457200">
              <a:buFont typeface="+mj-lt"/>
              <a:buAutoNum type="arabicPeriod"/>
            </a:pPr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592745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latin typeface="+mj-ea"/>
              </a:rPr>
              <a:t>しずみ</a:t>
            </a:r>
            <a:r>
              <a:rPr lang="ja-JP" altLang="en-US" dirty="0" err="1" smtClean="0">
                <a:latin typeface="+mj-ea"/>
              </a:rPr>
              <a:t>ち</a:t>
            </a:r>
            <a:r>
              <a:rPr lang="en-US" altLang="ja-JP" dirty="0" smtClean="0">
                <a:latin typeface="+mj-ea"/>
              </a:rPr>
              <a:t>info.</a:t>
            </a:r>
            <a:r>
              <a:rPr lang="ja-JP" altLang="en-US" dirty="0" err="1" smtClean="0">
                <a:latin typeface="+mj-ea"/>
              </a:rPr>
              <a:t>が</a:t>
            </a:r>
            <a:r>
              <a:rPr lang="ja-JP" altLang="en-US" dirty="0" err="1">
                <a:latin typeface="+mj-ea"/>
              </a:rPr>
              <a:t>提</a:t>
            </a:r>
            <a:r>
              <a:rPr lang="ja-JP" altLang="en-US" dirty="0">
                <a:latin typeface="+mj-ea"/>
              </a:rPr>
              <a:t>供する</a:t>
            </a:r>
            <a:r>
              <a:rPr lang="en-US" altLang="ja-JP" dirty="0">
                <a:latin typeface="+mj-ea"/>
              </a:rPr>
              <a:t>API</a:t>
            </a:r>
            <a:r>
              <a:rPr lang="ja-JP" altLang="en-US" dirty="0">
                <a:latin typeface="+mj-ea"/>
              </a:rPr>
              <a:t>の特徴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5</a:t>
            </a:fld>
            <a:endParaRPr lang="en-US" altLang="ja-JP"/>
          </a:p>
        </p:txBody>
      </p:sp>
      <p:graphicFrame>
        <p:nvGraphicFramePr>
          <p:cNvPr id="7" name="コンテンツ プレースホルダー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2715867"/>
              </p:ext>
            </p:extLst>
          </p:nvPr>
        </p:nvGraphicFramePr>
        <p:xfrm>
          <a:off x="350838" y="1143000"/>
          <a:ext cx="9148198" cy="3886200"/>
        </p:xfrm>
        <a:graphic>
          <a:graphicData uri="http://schemas.openxmlformats.org/drawingml/2006/table">
            <a:tbl>
              <a:tblPr firstCol="1" bandRow="1">
                <a:tableStyleId>{21E4AEA4-8DFA-4A89-87EB-49C32662AFE0}</a:tableStyleId>
              </a:tblPr>
              <a:tblGrid>
                <a:gridCol w="2081882"/>
                <a:gridCol w="7066316"/>
              </a:tblGrid>
              <a:tr h="120588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アプリケーションからのデータ利用方法</a:t>
                      </a:r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kumimoji="1" lang="ja-JP" altLang="en-US" dirty="0"/>
                    </a:p>
                  </a:txBody>
                  <a:tcPr/>
                </a:tc>
              </a:tr>
              <a:tr h="120588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データの取得手段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dirty="0" smtClean="0"/>
                        <a:t>直接データをダウンロード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ja-JP" dirty="0" smtClean="0"/>
                        <a:t>REST API</a:t>
                      </a:r>
                    </a:p>
                  </a:txBody>
                  <a:tcPr/>
                </a:tc>
              </a:tr>
              <a:tr h="120588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取得するデータの形式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ja-JP" dirty="0" smtClean="0"/>
                        <a:t>API</a:t>
                      </a:r>
                      <a:r>
                        <a:rPr kumimoji="1" lang="ja-JP" altLang="en-US" dirty="0" smtClean="0"/>
                        <a:t>によるデータは</a:t>
                      </a:r>
                      <a:r>
                        <a:rPr kumimoji="1" lang="en-US" altLang="ja-JP" dirty="0" smtClean="0"/>
                        <a:t>JSON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120588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リアルタイムデータの取得方法</a:t>
                      </a:r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120588">
                <a:tc>
                  <a:txBody>
                    <a:bodyPr/>
                    <a:lstStyle/>
                    <a:p>
                      <a:pPr marL="0" marR="0" lvl="0" indent="0" algn="l" defTabSz="6725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dirty="0" smtClean="0"/>
                        <a:t>取得プロトコル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ja-JP" dirty="0" smtClean="0"/>
                        <a:t>Polling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120588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利用制限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dirty="0" smtClean="0"/>
                        <a:t>アクセスキー・アクセストークンによる制限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dirty="0" smtClean="0"/>
                        <a:t>アクセス回数による制限（</a:t>
                      </a:r>
                      <a:r>
                        <a:rPr kumimoji="1" lang="en-US" altLang="ja-JP" dirty="0" smtClean="0"/>
                        <a:t>10</a:t>
                      </a:r>
                      <a:r>
                        <a:rPr kumimoji="1" lang="ja-JP" altLang="en-US" dirty="0" smtClean="0"/>
                        <a:t>回／</a:t>
                      </a:r>
                      <a:r>
                        <a:rPr kumimoji="1" lang="en-US" altLang="ja-JP" dirty="0" smtClean="0"/>
                        <a:t>10</a:t>
                      </a:r>
                      <a:r>
                        <a:rPr kumimoji="1" lang="ja-JP" altLang="en-US" dirty="0" smtClean="0"/>
                        <a:t>秒）</a:t>
                      </a:r>
                    </a:p>
                  </a:txBody>
                  <a:tcPr/>
                </a:tc>
              </a:tr>
              <a:tr h="120588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サーバ負荷軽減のための制限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dirty="0" smtClean="0"/>
                        <a:t>アクセスキー・アクセストークンによる制限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dirty="0" smtClean="0"/>
                        <a:t>アクセス回数による制限（</a:t>
                      </a:r>
                      <a:r>
                        <a:rPr kumimoji="1" lang="en-US" altLang="ja-JP" dirty="0" smtClean="0"/>
                        <a:t>10</a:t>
                      </a:r>
                      <a:r>
                        <a:rPr kumimoji="1" lang="ja-JP" altLang="en-US" dirty="0" smtClean="0"/>
                        <a:t>回／</a:t>
                      </a:r>
                      <a:r>
                        <a:rPr kumimoji="1" lang="en-US" altLang="ja-JP" dirty="0" smtClean="0"/>
                        <a:t>10</a:t>
                      </a:r>
                      <a:r>
                        <a:rPr kumimoji="1" lang="ja-JP" altLang="en-US" dirty="0" smtClean="0"/>
                        <a:t>秒）</a:t>
                      </a:r>
                    </a:p>
                  </a:txBody>
                  <a:tcPr/>
                </a:tc>
              </a:tr>
              <a:tr h="120588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データの更新頻度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dirty="0" smtClean="0"/>
                        <a:t>道路規制情報</a:t>
                      </a:r>
                      <a:r>
                        <a:rPr kumimoji="1" lang="en-US" altLang="ja-JP" dirty="0" smtClean="0"/>
                        <a:t>: </a:t>
                      </a:r>
                      <a:r>
                        <a:rPr kumimoji="1" lang="ja-JP" altLang="en-US" dirty="0" smtClean="0"/>
                        <a:t>半日～</a:t>
                      </a:r>
                      <a:r>
                        <a:rPr kumimoji="1" lang="en-US" altLang="ja-JP" dirty="0" smtClean="0"/>
                        <a:t>1</a:t>
                      </a:r>
                      <a:r>
                        <a:rPr kumimoji="1" lang="ja-JP" altLang="en-US" dirty="0" smtClean="0"/>
                        <a:t>日（大規模災害時は数分毎の可能性あり）</a:t>
                      </a:r>
                      <a:endParaRPr kumimoji="1" lang="en-US" altLang="ja-JP" dirty="0" smtClean="0"/>
                    </a:p>
                    <a:p>
                      <a:pPr marL="285750" marR="0" lvl="0" indent="-285750" algn="l" defTabSz="6725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dirty="0" smtClean="0"/>
                        <a:t>災害情報</a:t>
                      </a:r>
                      <a:r>
                        <a:rPr kumimoji="1" lang="en-US" altLang="ja-JP" dirty="0" smtClean="0"/>
                        <a:t>:        </a:t>
                      </a:r>
                      <a:r>
                        <a:rPr kumimoji="1" lang="ja-JP" altLang="en-US" dirty="0" smtClean="0"/>
                        <a:t>発生当初は数十分～数時間毎（大規模災害時は数分毎の可能性あり）</a:t>
                      </a:r>
                      <a:endParaRPr kumimoji="1" lang="en-US" altLang="ja-JP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dirty="0" smtClean="0"/>
                        <a:t>アンダーパス冠水水位</a:t>
                      </a:r>
                      <a:r>
                        <a:rPr kumimoji="1" lang="en-US" altLang="ja-JP" dirty="0" smtClean="0"/>
                        <a:t>: 5</a:t>
                      </a:r>
                      <a:r>
                        <a:rPr kumimoji="1" lang="ja-JP" altLang="en-US" dirty="0" smtClean="0"/>
                        <a:t>分ごと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120588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API</a:t>
                      </a:r>
                      <a:r>
                        <a:rPr kumimoji="1" lang="ja-JP" altLang="en-US" dirty="0" smtClean="0"/>
                        <a:t>の</a:t>
                      </a:r>
                      <a:r>
                        <a:rPr lang="ja-JP" altLang="en-US" dirty="0" smtClean="0"/>
                        <a:t>利用方法に関する資料</a:t>
                      </a:r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120588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bg2"/>
                          </a:solidFill>
                        </a:rPr>
                        <a:t>（参考資料</a:t>
                      </a:r>
                      <a:r>
                        <a:rPr kumimoji="1" lang="en-US" altLang="ja-JP" b="0" dirty="0" smtClean="0">
                          <a:solidFill>
                            <a:schemeClr val="bg2"/>
                          </a:solidFill>
                        </a:rPr>
                        <a:t>4</a:t>
                      </a:r>
                      <a:r>
                        <a:rPr kumimoji="1" lang="ja-JP" altLang="en-US" b="0" dirty="0" smtClean="0">
                          <a:solidFill>
                            <a:schemeClr val="bg2"/>
                          </a:solidFill>
                        </a:rPr>
                        <a:t>に</a:t>
                      </a:r>
                      <a:r>
                        <a:rPr kumimoji="1" lang="ja-JP" altLang="en-US" b="0" dirty="0" smtClean="0">
                          <a:solidFill>
                            <a:schemeClr val="bg2"/>
                          </a:solidFill>
                        </a:rPr>
                        <a:t>列記）</a:t>
                      </a:r>
                      <a:endParaRPr kumimoji="1" lang="ja-JP" altLang="en-US" b="0" dirty="0">
                        <a:solidFill>
                          <a:schemeClr val="bg2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テキスト ボックス 7"/>
          <p:cNvSpPr txBox="1"/>
          <p:nvPr/>
        </p:nvSpPr>
        <p:spPr>
          <a:xfrm>
            <a:off x="344488" y="5085184"/>
            <a:ext cx="5269391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00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出所：</a:t>
            </a:r>
            <a:endParaRPr kumimoji="1" lang="en-US" altLang="ja-JP" sz="1000" dirty="0" smtClean="0">
              <a:solidFill>
                <a:schemeClr val="bg2"/>
              </a:solidFill>
              <a:latin typeface="+mn-ea"/>
              <a:ea typeface="+mn-ea"/>
              <a:cs typeface="ヒラギノ角ゴ ProN W6"/>
            </a:endParaRPr>
          </a:p>
          <a:p>
            <a:pPr algn="l"/>
            <a:r>
              <a:rPr kumimoji="1" lang="ja-JP" altLang="en-US" sz="100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静岡市 </a:t>
            </a:r>
            <a:r>
              <a:rPr kumimoji="1" lang="ja-JP" altLang="en-US" sz="100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オープンデータ</a:t>
            </a:r>
            <a:r>
              <a:rPr kumimoji="1" lang="ja-JP" altLang="en-US" sz="1000" dirty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提供方式用</a:t>
            </a:r>
            <a:r>
              <a:rPr kumimoji="1" lang="en-US" altLang="ja-JP" sz="100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wiki</a:t>
            </a:r>
            <a:endParaRPr kumimoji="1" lang="ja-JP" altLang="en-US" sz="1000" dirty="0" smtClean="0">
              <a:solidFill>
                <a:schemeClr val="bg2"/>
              </a:solidFill>
              <a:latin typeface="+mn-ea"/>
              <a:ea typeface="+mn-ea"/>
              <a:cs typeface="ヒラギノ角ゴ ProN W6"/>
            </a:endParaRPr>
          </a:p>
          <a:p>
            <a:pPr algn="l"/>
            <a:r>
              <a:rPr kumimoji="1" lang="en-US" altLang="ja-JP" sz="1000" dirty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http://opendata-api-wiki-dot-shizuokashi-road.appspot.com</a:t>
            </a:r>
            <a:r>
              <a:rPr kumimoji="1" lang="en-US" altLang="ja-JP" sz="100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/</a:t>
            </a:r>
          </a:p>
          <a:p>
            <a:pPr algn="l"/>
            <a:r>
              <a:rPr kumimoji="1" lang="ja-JP" altLang="en-US" sz="1000" dirty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第</a:t>
            </a:r>
            <a:r>
              <a:rPr kumimoji="1" lang="en-US" altLang="ja-JP" sz="1000" dirty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1</a:t>
            </a:r>
            <a:r>
              <a:rPr kumimoji="1" lang="ja-JP" altLang="en-US" sz="100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回データ運用検討分科会及び</a:t>
            </a:r>
            <a:r>
              <a:rPr kumimoji="1" lang="en-US" altLang="ja-JP" sz="100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API</a:t>
            </a:r>
            <a:r>
              <a:rPr kumimoji="1" lang="ja-JP" altLang="en-US" sz="100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勉強会 静岡市資料</a:t>
            </a:r>
            <a:endParaRPr kumimoji="1" lang="en-US" altLang="ja-JP" sz="1000" dirty="0" smtClean="0">
              <a:solidFill>
                <a:schemeClr val="bg2"/>
              </a:solidFill>
              <a:latin typeface="+mn-ea"/>
              <a:ea typeface="+mn-ea"/>
              <a:cs typeface="ヒラギノ角ゴ ProN W6"/>
            </a:endParaRPr>
          </a:p>
          <a:p>
            <a:pPr algn="l"/>
            <a:r>
              <a:rPr kumimoji="1" lang="en-US" altLang="ja-JP" sz="1000" dirty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http://www.vled.or.jp/committee/utilization/managementreview/documents.php</a:t>
            </a:r>
            <a:endParaRPr kumimoji="1" lang="ja-JP" altLang="en-US" sz="1000" dirty="0" smtClean="0">
              <a:solidFill>
                <a:schemeClr val="bg2"/>
              </a:solidFill>
              <a:latin typeface="+mn-ea"/>
              <a:ea typeface="+mn-ea"/>
              <a:cs typeface="ヒラギノ角ゴ ProN W6"/>
            </a:endParaRPr>
          </a:p>
        </p:txBody>
      </p:sp>
    </p:spTree>
    <p:extLst>
      <p:ext uri="{BB962C8B-B14F-4D97-AF65-F5344CB8AC3E}">
        <p14:creationId xmlns:p14="http://schemas.microsoft.com/office/powerpoint/2010/main" val="592745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技術委員会で得られた意見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6</a:t>
            </a:fld>
            <a:endParaRPr lang="en-US" altLang="ja-JP"/>
          </a:p>
        </p:txBody>
      </p:sp>
      <p:sp>
        <p:nvSpPr>
          <p:cNvPr id="8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運用ルール・スキームの標準化</a:t>
            </a:r>
          </a:p>
          <a:p>
            <a:pPr lvl="1"/>
            <a:r>
              <a:rPr lang="ja-JP" altLang="en-US" dirty="0"/>
              <a:t>アクセスを認める回数（サーバの負荷に関係する）</a:t>
            </a:r>
          </a:p>
          <a:p>
            <a:pPr lvl="1"/>
            <a:r>
              <a:rPr lang="en-US" altLang="ja-JP" dirty="0"/>
              <a:t>API</a:t>
            </a:r>
            <a:r>
              <a:rPr lang="ja-JP" altLang="en-US" dirty="0"/>
              <a:t>を変更したときの通知方法</a:t>
            </a:r>
          </a:p>
          <a:p>
            <a:pPr lvl="1"/>
            <a:r>
              <a:rPr lang="ja-JP" altLang="en-US" dirty="0"/>
              <a:t>エンジニアに提示すべき資料</a:t>
            </a:r>
          </a:p>
          <a:p>
            <a:r>
              <a:rPr kumimoji="1" lang="ja-JP" altLang="en-US" dirty="0" smtClean="0"/>
              <a:t>相互運用性</a:t>
            </a:r>
          </a:p>
          <a:p>
            <a:pPr lvl="1"/>
            <a:r>
              <a:rPr kumimoji="1" lang="ja-JP" altLang="en-US" dirty="0" smtClean="0"/>
              <a:t>今後似たような</a:t>
            </a:r>
            <a:r>
              <a:rPr kumimoji="1" lang="en-US" altLang="ja-JP" dirty="0" smtClean="0"/>
              <a:t>API</a:t>
            </a:r>
            <a:r>
              <a:rPr kumimoji="1" lang="ja-JP" altLang="en-US" dirty="0" smtClean="0"/>
              <a:t>の提供が見込まれることから</a:t>
            </a:r>
            <a:br>
              <a:rPr kumimoji="1" lang="ja-JP" altLang="en-US" dirty="0" smtClean="0"/>
            </a:br>
            <a:r>
              <a:rPr kumimoji="1" lang="ja-JP" altLang="en-US" dirty="0" smtClean="0"/>
              <a:t>相互運用性（</a:t>
            </a:r>
            <a:r>
              <a:rPr kumimoji="1" lang="en-US" altLang="ja-JP" dirty="0" smtClean="0"/>
              <a:t>inter-operability</a:t>
            </a:r>
            <a:r>
              <a:rPr kumimoji="1" lang="ja-JP" altLang="en-US" dirty="0" smtClean="0"/>
              <a:t>）を検討しておく必要あり</a:t>
            </a:r>
          </a:p>
          <a:p>
            <a:r>
              <a:rPr lang="en-US" altLang="ja-JP" dirty="0" smtClean="0"/>
              <a:t>API</a:t>
            </a:r>
            <a:r>
              <a:rPr lang="ja-JP" altLang="en-US" dirty="0" smtClean="0"/>
              <a:t>に関する問題には</a:t>
            </a:r>
            <a:r>
              <a:rPr lang="en-US" altLang="ja-JP" dirty="0" smtClean="0"/>
              <a:t>2</a:t>
            </a:r>
            <a:r>
              <a:rPr lang="ja-JP" altLang="en-US" dirty="0" smtClean="0"/>
              <a:t>通りあり</a:t>
            </a:r>
          </a:p>
          <a:p>
            <a:pPr lvl="1"/>
            <a:r>
              <a:rPr lang="ja-JP" altLang="en-US" dirty="0" smtClean="0"/>
              <a:t>技術的な問題</a:t>
            </a:r>
          </a:p>
          <a:p>
            <a:pPr lvl="1"/>
            <a:r>
              <a:rPr lang="ja-JP" altLang="en-US" dirty="0" smtClean="0"/>
              <a:t>制度上の問題 </a:t>
            </a:r>
            <a:r>
              <a:rPr lang="en-US" altLang="ja-JP" dirty="0" smtClean="0"/>
              <a:t>- </a:t>
            </a:r>
            <a:r>
              <a:rPr lang="ja-JP" altLang="en-US" dirty="0" smtClean="0"/>
              <a:t>利用申請や利用手順が面倒、など</a:t>
            </a:r>
          </a:p>
          <a:p>
            <a:pPr lvl="1"/>
            <a:endParaRPr kumimoji="1" lang="ja-JP" altLang="en-US" dirty="0" smtClean="0"/>
          </a:p>
          <a:p>
            <a:pPr lvl="1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92745270"/>
      </p:ext>
    </p:extLst>
  </p:cSld>
  <p:clrMapOvr>
    <a:masterClrMapping/>
  </p:clrMapOvr>
</p:sld>
</file>

<file path=ppt/theme/theme1.xml><?xml version="1.0" encoding="utf-8"?>
<a:theme xmlns:a="http://schemas.openxmlformats.org/drawingml/2006/main" name="VLEDパワポ基本テンプレー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Helvetica Neue Medium"/>
        <a:ea typeface="メイリオ"/>
        <a:cs typeface="ＤＦＧ平成ゴシック体W7"/>
      </a:majorFont>
      <a:minorFont>
        <a:latin typeface="Arial"/>
        <a:ea typeface="メイリオ"/>
        <a:cs typeface="ＤＦＧ平成ゴシック体W7"/>
      </a:minorFont>
    </a:fontScheme>
    <a:fmtScheme name="ビジネ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kumimoji="1" dirty="0" smtClean="0">
            <a:solidFill>
              <a:schemeClr val="bg2"/>
            </a:solidFill>
            <a:latin typeface="ヒラギノ角ゴ ProN W6"/>
            <a:ea typeface="ヒラギノ角ゴ ProN W6"/>
            <a:cs typeface="ヒラギノ角ゴ ProN W6"/>
          </a:defRPr>
        </a:defPPr>
      </a:lstStyle>
    </a:txDef>
  </a:objectDefaults>
  <a:extraClrSchemeLst>
    <a:extraClrScheme>
      <a:clrScheme name="SUPERP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PERP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PERP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プレゼンテーション1" id="{9B8CA500-AB32-4A3C-B93E-CD492E224271}" vid="{D4CAFFFE-67A0-4DF2-B2F2-6BD9ABF8F007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VLED</Template>
  <TotalTime>0</TotalTime>
  <Words>391</Words>
  <Application>Microsoft Office PowerPoint</Application>
  <PresentationFormat>A4 210 x 297 mm</PresentationFormat>
  <Paragraphs>89</Paragraphs>
  <Slides>6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7" baseType="lpstr">
      <vt:lpstr>VLEDパワポ基本テンプレート</vt:lpstr>
      <vt:lpstr>技術委員会での検討</vt:lpstr>
      <vt:lpstr>第２回技術委員会開催概要</vt:lpstr>
      <vt:lpstr>技術委員会での議論のポイント（1/2）</vt:lpstr>
      <vt:lpstr>技術委員会での議論のポイント（2/2）</vt:lpstr>
      <vt:lpstr>しずみちinfo.が提供するAPIの特徴</vt:lpstr>
      <vt:lpstr>技術委員会で得られた意見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2015-02-01T00:57:09Z</dcterms:created>
  <dcterms:modified xsi:type="dcterms:W3CDTF">2017-01-19T06:53:23Z</dcterms:modified>
</cp:coreProperties>
</file>